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30"/>
  </p:handoutMasterIdLst>
  <p:sldIdLst>
    <p:sldId id="257" r:id="rId3"/>
    <p:sldId id="258" r:id="rId4"/>
    <p:sldId id="280" r:id="rId5"/>
    <p:sldId id="281" r:id="rId7"/>
    <p:sldId id="282" r:id="rId8"/>
    <p:sldId id="285" r:id="rId9"/>
    <p:sldId id="283" r:id="rId10"/>
    <p:sldId id="286" r:id="rId11"/>
    <p:sldId id="288" r:id="rId12"/>
    <p:sldId id="287" r:id="rId13"/>
    <p:sldId id="260" r:id="rId14"/>
    <p:sldId id="261" r:id="rId15"/>
    <p:sldId id="262" r:id="rId16"/>
    <p:sldId id="264" r:id="rId17"/>
    <p:sldId id="263" r:id="rId18"/>
    <p:sldId id="265" r:id="rId19"/>
    <p:sldId id="266" r:id="rId20"/>
    <p:sldId id="267" r:id="rId21"/>
    <p:sldId id="268" r:id="rId22"/>
    <p:sldId id="270" r:id="rId23"/>
    <p:sldId id="274" r:id="rId24"/>
    <p:sldId id="278" r:id="rId25"/>
    <p:sldId id="277" r:id="rId26"/>
    <p:sldId id="279" r:id="rId27"/>
    <p:sldId id="269" r:id="rId28"/>
    <p:sldId id="271" r:id="rId2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97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基本学废！接下来看自动类型推导。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为什么需要自动类型推导（</a:t>
            </a:r>
            <a:r>
              <a:rPr lang="en-US" altLang="zh-CN"/>
              <a:t>auto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  <a:endParaRPr lang="zh-CN" altLang="en-US"/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  <a:endParaRPr lang="zh-CN" altLang="en-US"/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等价于：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如果说</a:t>
            </a:r>
            <a:r>
              <a:rPr lang="en-US" altLang="zh-CN"/>
              <a:t> int &amp; </a:t>
            </a:r>
            <a:r>
              <a:rPr lang="zh-CN" altLang="en-US"/>
              <a:t>相当于</a:t>
            </a:r>
            <a:r>
              <a:rPr lang="en-US" altLang="zh-CN"/>
              <a:t> int *</a:t>
            </a:r>
            <a:r>
              <a:rPr lang="zh-CN" altLang="en-US"/>
              <a:t>，那么</a:t>
            </a:r>
            <a:r>
              <a:rPr lang="en-US" altLang="zh-CN"/>
              <a:t> int const &amp; </a:t>
            </a:r>
            <a:r>
              <a:rPr lang="zh-CN" altLang="en-US"/>
              <a:t>就相当于</a:t>
            </a:r>
            <a:r>
              <a:rPr lang="en-US" altLang="zh-CN"/>
              <a:t> int const *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const </a:t>
            </a:r>
            <a:r>
              <a:rPr lang="zh-CN" altLang="en-US"/>
              <a:t>修饰符的存在，使得</a:t>
            </a:r>
            <a:r>
              <a:rPr lang="en-US" altLang="zh-CN"/>
              <a:t> ref </a:t>
            </a:r>
            <a:r>
              <a:rPr lang="zh-CN" altLang="en-US"/>
              <a:t>不能被写入（赋值）。</a:t>
            </a:r>
            <a:endParaRPr lang="zh-CN" altLang="en-US"/>
          </a:p>
          <a:p>
            <a:r>
              <a:rPr lang="zh-CN" altLang="en-US"/>
              <a:t>这样的好处是更加安全（编译器也能够放心大胆地做自动优化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自动类型推导：函数返回引用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当然，函数的返回类型也可以是</a:t>
            </a:r>
            <a:r>
              <a:rPr lang="en-US" altLang="zh-CN">
                <a:sym typeface="+mn-ea"/>
              </a:rPr>
              <a:t> auto &amp;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 auto const &amp;</a:t>
            </a:r>
            <a:r>
              <a:rPr lang="zh-CN" altLang="en-US">
                <a:sym typeface="+mn-ea"/>
              </a:rPr>
              <a:t>。比如</a:t>
            </a:r>
            <a:r>
              <a:rPr lang="zh-CN" altLang="en-US" b="1">
                <a:sym typeface="+mn-ea"/>
              </a:rPr>
              <a:t>懒汉单例模式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理解右值：即将消失的，不长时间存在于内存中的值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351655"/>
          </a:xfrm>
        </p:spPr>
        <p:txBody>
          <a:bodyPr>
            <a:normAutofit lnSpcReduction="10000"/>
          </a:bodyPr>
          <a:p>
            <a:r>
              <a:rPr lang="zh-CN" altLang="en-US" b="1"/>
              <a:t>引用</a:t>
            </a:r>
            <a:r>
              <a:rPr lang="zh-CN" altLang="en-US"/>
              <a:t>又称为</a:t>
            </a:r>
            <a:r>
              <a:rPr lang="zh-CN" altLang="en-US" b="1"/>
              <a:t>左值</a:t>
            </a:r>
            <a:r>
              <a:rPr lang="zh-CN" altLang="en-US"/>
              <a:t>（</a:t>
            </a:r>
            <a:r>
              <a:rPr lang="en-US" altLang="zh-CN"/>
              <a:t>l-value</a:t>
            </a:r>
            <a:r>
              <a:rPr lang="zh-CN" altLang="en-US"/>
              <a:t>）。</a:t>
            </a:r>
            <a:r>
              <a:rPr lang="zh-CN" altLang="en-US" b="1"/>
              <a:t>左值</a:t>
            </a:r>
            <a:r>
              <a:rPr lang="zh-CN" altLang="en-US"/>
              <a:t>通常对应着一个</a:t>
            </a:r>
            <a:r>
              <a:rPr lang="zh-CN" altLang="en-US" b="1"/>
              <a:t>长时间存在于内存中的变量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除了左值之外，还有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r-value</a:t>
            </a:r>
            <a:r>
              <a:rPr lang="zh-CN" altLang="en-US">
                <a:sym typeface="+mn-ea"/>
              </a:rPr>
              <a:t>）。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通常是一个表达式，代表</a:t>
            </a:r>
            <a:r>
              <a:rPr lang="zh-CN" altLang="en-US" b="1">
                <a:sym typeface="+mn-ea"/>
              </a:rPr>
              <a:t>计算过程中临时生成的中间变量</a:t>
            </a:r>
            <a:r>
              <a:rPr lang="zh-CN" altLang="en-US">
                <a:sym typeface="+mn-ea"/>
              </a:rPr>
              <a:t>。因此有的教材又称之为消亡引用。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得名原因：左值常常位于等号的左边，而右值只能位于等号右边。比如：</a:t>
            </a:r>
            <a:r>
              <a:rPr lang="en-US" altLang="zh-CN">
                <a:sym typeface="+mn-ea"/>
              </a:rPr>
              <a:t>a = 1;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已知：</a:t>
            </a:r>
            <a:r>
              <a:rPr lang="en-US" altLang="zh-CN">
                <a:sym typeface="+mn-ea"/>
              </a:rPr>
              <a:t>int a; int *p;</a:t>
            </a:r>
            <a:endParaRPr lang="zh-CN" altLang="en-US"/>
          </a:p>
          <a:p>
            <a:r>
              <a:rPr lang="zh-CN" altLang="en-US">
                <a:sym typeface="+mn-ea"/>
              </a:rPr>
              <a:t>左值类型：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int const 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左值</a:t>
            </a:r>
            <a:r>
              <a:rPr lang="zh-CN" altLang="en-US">
                <a:sym typeface="+mn-ea"/>
              </a:rPr>
              <a:t>例子：</a:t>
            </a:r>
            <a:r>
              <a:rPr lang="en-US" altLang="zh-CN">
                <a:sym typeface="+mn-ea"/>
              </a:rPr>
              <a:t>a, *p, p[a]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右值类型：</a:t>
            </a:r>
            <a:r>
              <a:rPr lang="en-US" altLang="zh-CN">
                <a:sym typeface="+mn-ea"/>
              </a:rPr>
              <a:t>int &amp;&amp;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</a:t>
            </a:r>
            <a:r>
              <a:rPr lang="zh-CN" altLang="en-US"/>
              <a:t>例子：</a:t>
            </a:r>
            <a:r>
              <a:rPr lang="en-US" altLang="zh-CN"/>
              <a:t>1, a + 1, *p + 1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  <a:endParaRPr lang="zh-CN" altLang="en-US"/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</a:t>
            </a:r>
            <a:r>
              <a:rPr lang="zh-CN" altLang="en-US" b="1"/>
              <a:t>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就会报错。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小彭老师发明：一个方便查看类型名的小工具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表达式</a:t>
            </a:r>
            <a:r>
              <a:rPr lang="en-US" altLang="zh-CN"/>
              <a:t>) </a:t>
            </a:r>
            <a:r>
              <a:rPr lang="zh-CN" altLang="en-US"/>
              <a:t>获取表达式的类型。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decltype(</a:t>
            </a:r>
            <a:r>
              <a:rPr lang="zh-CN" altLang="en-US">
                <a:sym typeface="+mn-ea"/>
              </a:rPr>
              <a:t>变量名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decltype(</a:t>
            </a:r>
            <a:r>
              <a:rPr lang="zh-CN" altLang="en-US">
                <a:sym typeface="+mn-ea"/>
              </a:rPr>
              <a:t>表达式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是不同的。</a:t>
            </a:r>
            <a:endParaRPr lang="zh-CN" altLang="en-US">
              <a:sym typeface="+mn-ea"/>
            </a:endParaRPr>
          </a:p>
          <a:p>
            <a:r>
              <a:rPr lang="zh-CN" altLang="en-US"/>
              <a:t>可以通过</a:t>
            </a:r>
            <a:r>
              <a:rPr lang="en-US" altLang="zh-CN"/>
              <a:t> decltype((a)) </a:t>
            </a:r>
            <a:r>
              <a:rPr lang="zh-CN" altLang="en-US"/>
              <a:t>来强制编译器使用后者，从而得到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自动类型推导：万能</a:t>
            </a:r>
            <a:r>
              <a:rPr lang="zh-CN" altLang="en-US">
                <a:sym typeface="+mn-ea"/>
              </a:rPr>
              <a:t>推导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如果一个</a:t>
            </a:r>
            <a:r>
              <a:rPr lang="zh-CN" altLang="en-US" b="1"/>
              <a:t>表达式</a:t>
            </a:r>
            <a:r>
              <a:rPr lang="zh-CN" altLang="en-US"/>
              <a:t>，我不知道他是个</a:t>
            </a:r>
            <a:r>
              <a:rPr lang="zh-CN" altLang="en-US">
                <a:sym typeface="+mn-ea"/>
              </a:rPr>
              <a:t>可变</a:t>
            </a:r>
            <a:r>
              <a:rPr lang="zh-CN" altLang="en-US"/>
              <a:t>引用（</a:t>
            </a:r>
            <a:r>
              <a:rPr lang="en-US" altLang="zh-CN"/>
              <a:t>int &amp;</a:t>
            </a:r>
            <a:r>
              <a:rPr lang="zh-CN" altLang="en-US"/>
              <a:t>），常引用（</a:t>
            </a:r>
            <a:r>
              <a:rPr lang="en-US" altLang="zh-CN"/>
              <a:t>int const &amp;</a:t>
            </a:r>
            <a:r>
              <a:rPr lang="zh-CN" altLang="en-US"/>
              <a:t>），右值引用（</a:t>
            </a:r>
            <a:r>
              <a:rPr lang="en-US" altLang="zh-CN"/>
              <a:t>int &amp;&amp;</a:t>
            </a:r>
            <a:r>
              <a:rPr lang="zh-CN" altLang="en-US"/>
              <a:t>），还是一个普通的值（</a:t>
            </a:r>
            <a:r>
              <a:rPr lang="en-US" altLang="zh-CN"/>
              <a:t>int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但我就是想要定义一个和</a:t>
            </a:r>
            <a:r>
              <a:rPr lang="zh-CN" altLang="en-US" b="1"/>
              <a:t>表达式</a:t>
            </a:r>
            <a:r>
              <a:rPr lang="zh-CN" altLang="en-US"/>
              <a:t>返回类型一样的变量，这时候可以用：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decltype(auto)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会自动推导为</a:t>
            </a:r>
            <a:r>
              <a:rPr lang="en-US" altLang="zh-CN"/>
              <a:t> func() </a:t>
            </a:r>
            <a:r>
              <a:rPr lang="zh-CN" altLang="en-US"/>
              <a:t>的返回类型。</a:t>
            </a:r>
            <a:endParaRPr lang="zh-CN" altLang="en-US"/>
          </a:p>
          <a:p>
            <a:r>
              <a:rPr lang="zh-CN" altLang="en-US"/>
              <a:t>和下面这种方式</a:t>
            </a:r>
            <a:r>
              <a:rPr lang="zh-CN" altLang="en-US">
                <a:sym typeface="+mn-ea"/>
              </a:rPr>
              <a:t>等价：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decltype(func())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zh-CN" altLang="en-US" b="1">
                <a:sym typeface="+mn-ea"/>
              </a:rPr>
              <a:t>代理模式</a:t>
            </a:r>
            <a:r>
              <a:rPr lang="zh-CN" altLang="en-US">
                <a:sym typeface="+mn-ea"/>
              </a:rPr>
              <a:t>中，用于</a:t>
            </a:r>
            <a:r>
              <a:rPr lang="zh-CN" altLang="en-US" b="1">
                <a:sym typeface="+mn-ea"/>
              </a:rPr>
              <a:t>完美转发</a:t>
            </a:r>
            <a:r>
              <a:rPr lang="zh-CN" altLang="en-US">
                <a:sym typeface="+mn-ea"/>
              </a:rPr>
              <a:t>函数返回值。比如：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at(size_t i) const {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m_internal_class.at(i);</a:t>
            </a:r>
            <a:b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20191215035217779"/>
          <p:cNvPicPr>
            <a:picLocks noChangeAspect="1"/>
          </p:cNvPicPr>
          <p:nvPr/>
        </p:nvPicPr>
        <p:blipFill>
          <a:blip r:embed="rId1">
            <a:lum bright="42000" contrast="-42000"/>
          </a:blip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恭喜！你已经基本学废了自动类型推导！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怎么样，是不是非常方便呢？</a:t>
            </a:r>
            <a:endParaRPr lang="zh-CN" altLang="en-US">
              <a:sym typeface="+mn-ea"/>
            </a:endParaRPr>
          </a:p>
          <a:p>
            <a:r>
              <a:rPr lang="zh-CN" altLang="en-US"/>
              <a:t>如果不理解，跳过即可。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为什么需要模板函数（</a:t>
            </a:r>
            <a:r>
              <a:rPr lang="en-US" altLang="zh-CN"/>
              <a:t>template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避免重复写代码。</a:t>
            </a:r>
            <a:endParaRPr lang="zh-CN" altLang="en-US"/>
          </a:p>
          <a:p>
            <a:r>
              <a:rPr lang="zh-CN" altLang="en-US"/>
              <a:t>比如，利用重载实现“将一个数乘以</a:t>
            </a:r>
            <a:r>
              <a:rPr lang="en-US" altLang="zh-CN"/>
              <a:t>2</a:t>
            </a:r>
            <a:r>
              <a:rPr lang="zh-CN" altLang="en-US"/>
              <a:t>”这个功能，需要：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Int, Float, Double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multiply(int)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(2); }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(float)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(Numeric *)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模板函数：定义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template &lt;class T&gt;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T </a:t>
            </a:r>
            <a:r>
              <a:rPr lang="zh-CN" altLang="en-US"/>
              <a:t>可以变成任意类型。</a:t>
            </a:r>
            <a:endParaRPr lang="zh-CN" altLang="en-US"/>
          </a:p>
          <a:p>
            <a:r>
              <a:rPr lang="zh-CN" altLang="en-US"/>
              <a:t>调用时</a:t>
            </a:r>
            <a:r>
              <a:rPr lang="en-US" altLang="zh-CN"/>
              <a:t> twice&lt;int&gt; </a:t>
            </a:r>
            <a:r>
              <a:rPr lang="zh-CN" altLang="en-US"/>
              <a:t>即可将</a:t>
            </a:r>
            <a:r>
              <a:rPr lang="en-US" altLang="zh-CN"/>
              <a:t> T </a:t>
            </a:r>
            <a:r>
              <a:rPr lang="zh-CN" altLang="en-US"/>
              <a:t>替换为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&lt;typename T&gt;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模板函数：自动推导参数类型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那这样需要手动写</a:t>
            </a:r>
            <a:r>
              <a:rPr lang="en-US" altLang="zh-CN"/>
              <a:t> &lt;int&gt;</a:t>
            </a:r>
            <a:r>
              <a:rPr lang="zh-CN" altLang="en-US"/>
              <a:t>，</a:t>
            </a:r>
            <a:r>
              <a:rPr lang="en-US" altLang="zh-CN"/>
              <a:t>&lt;float&gt; </a:t>
            </a:r>
            <a:r>
              <a:rPr lang="zh-CN" altLang="en-US"/>
              <a:t>用起来还不如重载方便了？</a:t>
            </a:r>
            <a:endParaRPr lang="zh-CN" altLang="en-US"/>
          </a:p>
          <a:p>
            <a:r>
              <a:rPr lang="zh-CN" altLang="en-US"/>
              <a:t>别担心，</a:t>
            </a:r>
            <a:r>
              <a:rPr lang="en-US" altLang="zh-CN"/>
              <a:t>C++ </a:t>
            </a:r>
            <a:r>
              <a:rPr lang="zh-CN" altLang="en-US"/>
              <a:t>规定：</a:t>
            </a:r>
            <a:endParaRPr lang="zh-CN" altLang="en-US"/>
          </a:p>
          <a:p>
            <a:r>
              <a:rPr lang="zh-CN" altLang="en-US"/>
              <a:t>当模板类型参数</a:t>
            </a:r>
            <a:r>
              <a:rPr lang="en-US" altLang="zh-CN"/>
              <a:t> T </a:t>
            </a:r>
            <a:r>
              <a:rPr lang="zh-CN" altLang="en-US"/>
              <a:t>作为函数参数时，则</a:t>
            </a:r>
            <a:r>
              <a:rPr lang="zh-CN" altLang="en-US" b="1"/>
              <a:t>可以省略该模板参数</a:t>
            </a:r>
            <a:r>
              <a:rPr lang="zh-CN" altLang="en-US"/>
              <a:t>。自动根据调用者的参数判断。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模板函数：默认参数类型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但是如果模板</a:t>
            </a:r>
            <a:r>
              <a:rPr lang="zh-CN" altLang="en-US">
                <a:sym typeface="+mn-ea"/>
              </a:rPr>
              <a:t>类型</a:t>
            </a:r>
            <a:r>
              <a:rPr lang="zh-CN" altLang="en-US"/>
              <a:t>参数</a:t>
            </a:r>
            <a:r>
              <a:rPr lang="en-US" altLang="zh-CN"/>
              <a:t> T </a:t>
            </a:r>
            <a:r>
              <a:rPr lang="zh-CN" altLang="en-US"/>
              <a:t>没有出现在函数的参数中，那么编译器就无法推断，就不得不手动指定了。</a:t>
            </a:r>
            <a:endParaRPr lang="zh-CN" altLang="en-US"/>
          </a:p>
          <a:p>
            <a:r>
              <a:rPr lang="zh-CN" altLang="en-US"/>
              <a:t>但是，可以通过</a:t>
            </a:r>
            <a:endParaRPr lang="zh-CN" altLang="en-US"/>
          </a:p>
          <a:p>
            <a:r>
              <a:rPr lang="en-US" altLang="zh-CN"/>
              <a:t>template &lt;class T = int&gt;</a:t>
            </a:r>
            <a:endParaRPr lang="en-US" altLang="zh-CN"/>
          </a:p>
          <a:p>
            <a:r>
              <a:rPr lang="zh-CN" altLang="en-US"/>
              <a:t>表示调用者没有指定时，</a:t>
            </a:r>
            <a:r>
              <a:rPr lang="en-US" altLang="zh-CN"/>
              <a:t>T </a:t>
            </a:r>
            <a:r>
              <a:rPr lang="zh-CN" altLang="en-US"/>
              <a:t>默认为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模板参数：还可以是任意整型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template &lt;class T&gt;</a:t>
            </a:r>
            <a:endParaRPr lang="en-US" altLang="zh-CN"/>
          </a:p>
          <a:p>
            <a:r>
              <a:rPr lang="zh-CN" altLang="en-US"/>
              <a:t>可以声明类型</a:t>
            </a:r>
            <a:r>
              <a:rPr lang="en-US" altLang="zh-CN"/>
              <a:t> T </a:t>
            </a:r>
            <a:r>
              <a:rPr lang="zh-CN" altLang="en-US"/>
              <a:t>作为模板尖括号里的参数。除了类型，任意整数也可以作为模板参数：</a:t>
            </a:r>
            <a:endParaRPr lang="zh-CN" altLang="en-US"/>
          </a:p>
          <a:p>
            <a:r>
              <a:rPr lang="en-US" altLang="zh-CN"/>
              <a:t>template &lt;int N&gt;</a:t>
            </a:r>
            <a:endParaRPr lang="en-US" altLang="zh-CN"/>
          </a:p>
          <a:p>
            <a:r>
              <a:rPr lang="zh-CN" altLang="en-US"/>
              <a:t>来声明一个整数</a:t>
            </a:r>
            <a:r>
              <a:rPr lang="en-US" altLang="zh-CN"/>
              <a:t> N </a:t>
            </a:r>
            <a:r>
              <a:rPr lang="zh-CN" altLang="en-US"/>
              <a:t>作为模板参数。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enum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&lt;float F, glm::vec3 V&gt;  //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错误！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模板参数：多个模板参数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zh-CN"/>
              <a:t>int N </a:t>
            </a:r>
            <a:r>
              <a:rPr lang="zh-CN" altLang="en-US"/>
              <a:t>和</a:t>
            </a:r>
            <a:r>
              <a:rPr lang="en-US" altLang="zh-CN"/>
              <a:t> class T </a:t>
            </a:r>
            <a:r>
              <a:rPr lang="zh-CN" altLang="en-US"/>
              <a:t>可以一起使用。</a:t>
            </a:r>
            <a:endParaRPr lang="zh-CN" altLang="en-US"/>
          </a:p>
          <a:p>
            <a:r>
              <a:rPr lang="zh-CN" altLang="en-US"/>
              <a:t>你只需要指定其中一部分参数即可，会自动根据参数类型（</a:t>
            </a:r>
            <a:r>
              <a:rPr lang="en-US" altLang="zh-CN"/>
              <a:t>T msg</a:t>
            </a:r>
            <a:r>
              <a:rPr lang="zh-CN" altLang="en-US"/>
              <a:t>）、默认值（</a:t>
            </a:r>
            <a:r>
              <a:rPr lang="en-US" altLang="zh-CN"/>
              <a:t>int N = 1</a:t>
            </a:r>
            <a:r>
              <a:rPr lang="zh-CN" altLang="en-US"/>
              <a:t>），推断</a:t>
            </a:r>
            <a:r>
              <a:rPr lang="zh-CN" altLang="en-US">
                <a:sym typeface="+mn-ea"/>
              </a:rPr>
              <a:t>尖括号里没有指定的那些参数。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为什么要支持整数作为模板参数：因为是编译期常量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lnSpcReduction="10000"/>
          </a:bodyPr>
          <a:p>
            <a:r>
              <a:rPr lang="zh-CN" altLang="en-US"/>
              <a:t>你可能会想，模板只需要支持</a:t>
            </a:r>
            <a:r>
              <a:rPr lang="en-US" altLang="zh-CN"/>
              <a:t> class T </a:t>
            </a:r>
            <a:r>
              <a:rPr lang="zh-CN" altLang="en-US"/>
              <a:t>不就行了吗？反正</a:t>
            </a:r>
            <a:r>
              <a:rPr lang="en-US" altLang="zh-CN"/>
              <a:t> int N </a:t>
            </a:r>
            <a:r>
              <a:rPr lang="zh-CN" altLang="en-US"/>
              <a:t>可以作为函数的参数传入，模板还不支持浮点。</a:t>
            </a:r>
            <a:endParaRPr lang="zh-CN" altLang="en-US"/>
          </a:p>
          <a:p>
            <a:r>
              <a:rPr lang="en-US" altLang="zh-CN"/>
              <a:t>template &lt;int N&gt; void func();</a:t>
            </a:r>
            <a:endParaRPr lang="en-US" altLang="zh-CN"/>
          </a:p>
          <a:p>
            <a:r>
              <a:rPr lang="zh-CN" altLang="en-US"/>
              <a:t>和</a:t>
            </a:r>
            <a:endParaRPr lang="zh-CN" altLang="en-US"/>
          </a:p>
          <a:p>
            <a:r>
              <a:rPr lang="en-US" altLang="zh-CN">
                <a:sym typeface="+mn-ea"/>
              </a:rPr>
              <a:t>void func</a:t>
            </a:r>
            <a:r>
              <a:rPr lang="en-US" altLang="zh-CN"/>
              <a:t>(int N);</a:t>
            </a:r>
            <a:endParaRPr lang="en-US" altLang="zh-CN"/>
          </a:p>
          <a:p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>
                <a:sym typeface="+mn-ea"/>
              </a:rPr>
              <a:t>有很大区别！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518150" cy="4351655"/>
          </a:xfrm>
        </p:spPr>
        <p:txBody>
          <a:bodyPr>
            <a:normAutofit fontScale="90000"/>
          </a:bodyPr>
          <a:p>
            <a:r>
              <a:rPr lang="en-US" altLang="zh-CN"/>
              <a:t>template &lt;int N&gt; </a:t>
            </a:r>
            <a:r>
              <a:rPr lang="zh-CN" altLang="en-US"/>
              <a:t>传入的</a:t>
            </a:r>
            <a:r>
              <a:rPr lang="en-US" altLang="zh-CN"/>
              <a:t> N</a:t>
            </a:r>
            <a:r>
              <a:rPr lang="zh-CN" altLang="en-US"/>
              <a:t>，是一个</a:t>
            </a:r>
            <a:r>
              <a:rPr lang="zh-CN" altLang="en-US" b="1"/>
              <a:t>编译期常量</a:t>
            </a:r>
            <a:r>
              <a:rPr lang="zh-CN" altLang="en-US"/>
              <a:t>，每个不同的</a:t>
            </a:r>
            <a:r>
              <a:rPr lang="en-US" altLang="zh-CN"/>
              <a:t> N</a:t>
            </a:r>
            <a:r>
              <a:rPr lang="zh-CN" altLang="en-US"/>
              <a:t>，编译器都会单独生成一份代码，从而可以对他做单独的优化。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func(int N)</a:t>
            </a:r>
            <a:r>
              <a:rPr lang="zh-CN" altLang="en-US"/>
              <a:t>，则变成</a:t>
            </a:r>
            <a:r>
              <a:rPr lang="zh-CN" altLang="en-US" b="1"/>
              <a:t>运行</a:t>
            </a:r>
            <a:r>
              <a:rPr lang="zh-CN" altLang="en-US" b="1">
                <a:sym typeface="+mn-ea"/>
              </a:rPr>
              <a:t>期</a:t>
            </a:r>
            <a:r>
              <a:rPr lang="zh-CN" altLang="en-US" b="1"/>
              <a:t>常量</a:t>
            </a:r>
            <a:r>
              <a:rPr lang="zh-CN" altLang="en-US"/>
              <a:t>，编译器无法自动优化，只能运行时根据被调用参数</a:t>
            </a:r>
            <a:r>
              <a:rPr lang="en-US" altLang="zh-CN"/>
              <a:t> N </a:t>
            </a:r>
            <a:r>
              <a:rPr lang="zh-CN" altLang="en-US"/>
              <a:t>的不同。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show_times&lt;0&gt;() </a:t>
            </a:r>
            <a:r>
              <a:rPr lang="zh-CN" altLang="en-US">
                <a:sym typeface="+mn-ea"/>
              </a:rPr>
              <a:t>编译器就可以自动优化为一个空函数。因此模板元编程对高性能编程很重要。</a:t>
            </a:r>
            <a:endParaRPr lang="zh-CN" altLang="en-US">
              <a:sym typeface="+mn-ea"/>
            </a:endParaRPr>
          </a:p>
          <a:p>
            <a:r>
              <a:rPr lang="zh-CN" altLang="en-US"/>
              <a:t>但也正因如此，如果过度使用模板，会导致生成的二进制文件大小剧增，编译变得很慢等。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3996</Words>
  <Application>WPS Presentation</Application>
  <PresentationFormat>宽屏</PresentationFormat>
  <Paragraphs>224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Arial</vt:lpstr>
      <vt:lpstr>SimSun</vt:lpstr>
      <vt:lpstr>Wingdings</vt:lpstr>
      <vt:lpstr>Liberation Sans</vt:lpstr>
      <vt:lpstr>Adobe Helvetica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现代C++进阶：模板元编程</vt:lpstr>
      <vt:lpstr>高性能并行编程与优化 - 课程大纲</vt:lpstr>
      <vt:lpstr>PowerPoint 演示文稿</vt:lpstr>
      <vt:lpstr>为什么需要模板函数（template）</vt:lpstr>
      <vt:lpstr>为什么需要模板函数（template）</vt:lpstr>
      <vt:lpstr>模板函数：自动推导参数类型</vt:lpstr>
      <vt:lpstr>PowerPoint 演示文稿</vt:lpstr>
      <vt:lpstr>模板参数：还可以是任意整型</vt:lpstr>
      <vt:lpstr>PowerPoint 演示文稿</vt:lpstr>
      <vt:lpstr>PowerPoint 演示文稿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PowerPoint 演示文稿</vt:lpstr>
      <vt:lpstr>PowerPoint 演示文稿</vt:lpstr>
      <vt:lpstr>获取变量的类型：decltype</vt:lpstr>
      <vt:lpstr>自动类型推导：万能推导（decltype(auto)）</vt:lpstr>
      <vt:lpstr>恭喜！你已经基本学废了自动类型推导！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239</cp:revision>
  <dcterms:created xsi:type="dcterms:W3CDTF">2021-12-19T10:23:52Z</dcterms:created>
  <dcterms:modified xsi:type="dcterms:W3CDTF">2021-12-19T10:23:52Z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